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35" r:id="rId3"/>
    <p:sldId id="334" r:id="rId4"/>
    <p:sldId id="288" r:id="rId5"/>
    <p:sldId id="332" r:id="rId6"/>
    <p:sldId id="323" r:id="rId7"/>
    <p:sldId id="329" r:id="rId8"/>
    <p:sldId id="324" r:id="rId9"/>
    <p:sldId id="289" r:id="rId10"/>
    <p:sldId id="307" r:id="rId11"/>
    <p:sldId id="293" r:id="rId12"/>
    <p:sldId id="298" r:id="rId13"/>
    <p:sldId id="295" r:id="rId14"/>
    <p:sldId id="294" r:id="rId15"/>
    <p:sldId id="291" r:id="rId16"/>
    <p:sldId id="314" r:id="rId17"/>
    <p:sldId id="317" r:id="rId18"/>
    <p:sldId id="320" r:id="rId19"/>
    <p:sldId id="301" r:id="rId20"/>
    <p:sldId id="325" r:id="rId21"/>
    <p:sldId id="297" r:id="rId22"/>
    <p:sldId id="312" r:id="rId23"/>
    <p:sldId id="304" r:id="rId24"/>
    <p:sldId id="303" r:id="rId25"/>
    <p:sldId id="318" r:id="rId26"/>
    <p:sldId id="319" r:id="rId27"/>
    <p:sldId id="309" r:id="rId28"/>
    <p:sldId id="310" r:id="rId29"/>
    <p:sldId id="305" r:id="rId30"/>
    <p:sldId id="306" r:id="rId31"/>
    <p:sldId id="31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4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gif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jpeg>
</file>

<file path=ppt/media/image5.jpeg>
</file>

<file path=ppt/media/image6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Qd73stLZl8" TargetMode="External"/><Relationship Id="rId2" Type="http://schemas.openxmlformats.org/officeDocument/2006/relationships/hyperlink" Target="https://www.youtube.com/watch?v=sI6yXy3u2sI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81315"/>
          </a:xfrm>
        </p:spPr>
        <p:txBody>
          <a:bodyPr/>
          <a:lstStyle/>
          <a:p>
            <a:r>
              <a:rPr lang="en-US" dirty="0">
                <a:cs typeface="Calibri Light"/>
              </a:rPr>
              <a:t>LAB Vessels, Ch. 20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15496"/>
            <a:ext cx="9144000" cy="28423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Calibri"/>
              </a:rPr>
              <a:t>NO VISIBLE BODY THIS WEEK</a:t>
            </a:r>
            <a:r>
              <a:rPr lang="en-US" b="1" dirty="0">
                <a:cs typeface="Calibri"/>
                <a:sym typeface="Wingdings" panose="05000000000000000000" pitchFamily="2" charset="2"/>
              </a:rPr>
              <a:t> Lets do some practice together. </a:t>
            </a:r>
          </a:p>
          <a:p>
            <a:r>
              <a:rPr lang="en-US" b="1" dirty="0">
                <a:solidFill>
                  <a:srgbClr val="00B0F0"/>
                </a:solidFill>
                <a:cs typeface="Calibri"/>
                <a:sym typeface="Wingdings" panose="05000000000000000000" pitchFamily="2" charset="2"/>
              </a:rPr>
              <a:t>Blue and </a:t>
            </a:r>
            <a:r>
              <a:rPr lang="en-US" b="1" dirty="0">
                <a:solidFill>
                  <a:srgbClr val="FF0000"/>
                </a:solidFill>
                <a:cs typeface="Calibri"/>
                <a:sym typeface="Wingdings" panose="05000000000000000000" pitchFamily="2" charset="2"/>
              </a:rPr>
              <a:t>Red</a:t>
            </a:r>
            <a:r>
              <a:rPr lang="en-US" b="1" dirty="0">
                <a:solidFill>
                  <a:srgbClr val="00B0F0"/>
                </a:solidFill>
                <a:cs typeface="Calibri"/>
                <a:sym typeface="Wingdings" panose="05000000000000000000" pitchFamily="2" charset="2"/>
              </a:rPr>
              <a:t> pens anyone?</a:t>
            </a:r>
          </a:p>
          <a:p>
            <a:br>
              <a:rPr lang="en-US" b="1" dirty="0">
                <a:cs typeface="Calibri"/>
                <a:sym typeface="Wingdings" panose="05000000000000000000" pitchFamily="2" charset="2"/>
              </a:rPr>
            </a:br>
            <a:r>
              <a:rPr lang="en-US" b="1" dirty="0">
                <a:cs typeface="Calibri"/>
              </a:rPr>
              <a:t>Blood Extra Credit due! </a:t>
            </a:r>
          </a:p>
          <a:p>
            <a:r>
              <a:rPr lang="en-US" b="1" dirty="0">
                <a:cs typeface="Calibri"/>
              </a:rPr>
              <a:t>Thanks, on behalf of humanity… for donating.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59BF914-E709-411B-ABD9-3B8236987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351" y="4504280"/>
            <a:ext cx="3592286" cy="225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148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CDAB1-0DAA-4EBE-81F2-BE4B43FF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Tunicas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Capillaries only have one (intima)</a:t>
            </a:r>
          </a:p>
        </p:txBody>
      </p:sp>
      <p:pic>
        <p:nvPicPr>
          <p:cNvPr id="1026" name="Picture 2" descr="Cardiovascular system – Histology">
            <a:extLst>
              <a:ext uri="{FF2B5EF4-FFF2-40B4-BE49-F238E27FC236}">
                <a16:creationId xmlns:a16="http://schemas.microsoft.com/office/drawing/2014/main" id="{2E82F2D5-6799-416D-8FF5-119FD028EB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600" y="695739"/>
            <a:ext cx="7878417" cy="556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461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8CAA2-BBA3-4A6D-9D7E-AACB88DE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20.1</a:t>
            </a:r>
          </a:p>
        </p:txBody>
      </p:sp>
      <p:pic>
        <p:nvPicPr>
          <p:cNvPr id="3074" name="Picture 2" descr="Biology of the Blood Vessels - Heart and Blood Vessel Disorders - Merck  Manuals Consumer Version">
            <a:extLst>
              <a:ext uri="{FF2B5EF4-FFF2-40B4-BE49-F238E27FC236}">
                <a16:creationId xmlns:a16="http://schemas.microsoft.com/office/drawing/2014/main" id="{99CD2710-5233-47F1-9469-31AD076A22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4" r="1624" b="-2"/>
          <a:stretch/>
        </p:blipFill>
        <p:spPr bwMode="auto">
          <a:xfrm>
            <a:off x="20" y="431"/>
            <a:ext cx="8115280" cy="640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3C639-96F3-499D-B7CA-5653D3B6C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NOTE how Arteries-Arterioles (See lumen layers, which are called “tunics”.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What connects them?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Capillarie</a:t>
            </a:r>
            <a:r>
              <a:rPr lang="en-US" sz="2000" dirty="0"/>
              <a:t>s are only one layer thick and one cell wide.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Venules-Veins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30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31DE728-8710-4D0D-ABEA-461458917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1034B-3846-4C99-B242-26B63EC96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675886"/>
            <a:ext cx="3685032" cy="16083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20.1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1"/>
            <a:ext cx="12192002" cy="448944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28">
            <a:extLst>
              <a:ext uri="{FF2B5EF4-FFF2-40B4-BE49-F238E27FC236}">
                <a16:creationId xmlns:a16="http://schemas.microsoft.com/office/drawing/2014/main" id="{07A0C51E-5464-4470-855E-CA530A59B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59557" y="640091"/>
            <a:ext cx="8072887" cy="35509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194" name="Picture 2" descr="Blood Vessels: Arteries - Arterioles-capillaries-venules-veins">
            <a:extLst>
              <a:ext uri="{FF2B5EF4-FFF2-40B4-BE49-F238E27FC236}">
                <a16:creationId xmlns:a16="http://schemas.microsoft.com/office/drawing/2014/main" id="{4E81CC6F-7FCB-4317-B8B8-E7F032F42C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5" b="17453"/>
          <a:stretch/>
        </p:blipFill>
        <p:spPr bwMode="auto">
          <a:xfrm>
            <a:off x="2184401" y="749300"/>
            <a:ext cx="7823199" cy="334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5D69D-29DC-4448-9C64-F19424062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64100" y="4675886"/>
            <a:ext cx="6675627" cy="1855543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endParaRPr lang="en-US" sz="2800" dirty="0"/>
          </a:p>
          <a:p>
            <a:r>
              <a:rPr lang="en-US" sz="2800" dirty="0"/>
              <a:t>Arteries AWAY</a:t>
            </a:r>
          </a:p>
          <a:p>
            <a:br>
              <a:rPr lang="en-US" sz="2800" dirty="0"/>
            </a:br>
            <a:r>
              <a:rPr lang="en-US" sz="2800" dirty="0"/>
              <a:t>Veins TOWARD HEART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96771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D880886B-02ED-4317-9236-CB60C22CF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48E87E-D115-43AB-950D-23DCE401A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419600"/>
            <a:ext cx="10908792" cy="120396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dirty="0"/>
              <a:t>NEW 20.2. </a:t>
            </a:r>
            <a:r>
              <a:rPr lang="en-US" sz="3600" b="1" dirty="0"/>
              <a:t>Blood Flow, BP and Resistance</a:t>
            </a:r>
            <a:br>
              <a:rPr lang="en-US" sz="3600" dirty="0"/>
            </a:br>
            <a:r>
              <a:rPr lang="en-US" sz="3600" dirty="0"/>
              <a:t>I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know you’ve got this. Don’t complicate it.</a:t>
            </a:r>
            <a:b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122" name="Picture 2" descr="Choosing the Correct Boat Hose | BoatUS">
            <a:extLst>
              <a:ext uri="{FF2B5EF4-FFF2-40B4-BE49-F238E27FC236}">
                <a16:creationId xmlns:a16="http://schemas.microsoft.com/office/drawing/2014/main" id="{8C4867E0-38F5-4D2F-AC37-5385F588C1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" r="7772" b="-1"/>
          <a:stretch/>
        </p:blipFill>
        <p:spPr bwMode="auto">
          <a:xfrm>
            <a:off x="5" y="-11"/>
            <a:ext cx="6455223" cy="4441990"/>
          </a:xfrm>
          <a:custGeom>
            <a:avLst/>
            <a:gdLst/>
            <a:ahLst/>
            <a:cxnLst/>
            <a:rect l="l" t="t" r="r" b="b"/>
            <a:pathLst>
              <a:path w="6002835" h="4194796">
                <a:moveTo>
                  <a:pt x="0" y="0"/>
                </a:moveTo>
                <a:lnTo>
                  <a:pt x="5999418" y="0"/>
                </a:lnTo>
                <a:lnTo>
                  <a:pt x="5996190" y="32760"/>
                </a:lnTo>
                <a:cubicBezTo>
                  <a:pt x="5998706" y="293110"/>
                  <a:pt x="5983874" y="553460"/>
                  <a:pt x="5997116" y="813682"/>
                </a:cubicBezTo>
                <a:cubicBezTo>
                  <a:pt x="6007314" y="1015047"/>
                  <a:pt x="6000824" y="1216284"/>
                  <a:pt x="5997116" y="1417522"/>
                </a:cubicBezTo>
                <a:cubicBezTo>
                  <a:pt x="5989967" y="1803471"/>
                  <a:pt x="6000824" y="2188911"/>
                  <a:pt x="5996190" y="2574351"/>
                </a:cubicBezTo>
                <a:cubicBezTo>
                  <a:pt x="5994204" y="2745205"/>
                  <a:pt x="5996454" y="2915805"/>
                  <a:pt x="6000824" y="3086660"/>
                </a:cubicBezTo>
                <a:cubicBezTo>
                  <a:pt x="6007180" y="3330611"/>
                  <a:pt x="5997382" y="3574689"/>
                  <a:pt x="5986656" y="3818514"/>
                </a:cubicBezTo>
                <a:cubicBezTo>
                  <a:pt x="5983054" y="3885559"/>
                  <a:pt x="5982107" y="3952684"/>
                  <a:pt x="5983808" y="4019746"/>
                </a:cubicBezTo>
                <a:lnTo>
                  <a:pt x="5993788" y="4173418"/>
                </a:lnTo>
                <a:lnTo>
                  <a:pt x="5955106" y="4175101"/>
                </a:lnTo>
                <a:cubicBezTo>
                  <a:pt x="5890100" y="4175133"/>
                  <a:pt x="5825078" y="4173227"/>
                  <a:pt x="5760087" y="4171956"/>
                </a:cubicBezTo>
                <a:cubicBezTo>
                  <a:pt x="5521345" y="4167509"/>
                  <a:pt x="5282477" y="4171956"/>
                  <a:pt x="5044242" y="4149213"/>
                </a:cubicBezTo>
                <a:cubicBezTo>
                  <a:pt x="4979506" y="4143051"/>
                  <a:pt x="4914326" y="4139111"/>
                  <a:pt x="4849272" y="4139890"/>
                </a:cubicBezTo>
                <a:cubicBezTo>
                  <a:pt x="4784218" y="4140668"/>
                  <a:pt x="4719291" y="4146163"/>
                  <a:pt x="4655063" y="4158869"/>
                </a:cubicBezTo>
                <a:cubicBezTo>
                  <a:pt x="4447578" y="4199146"/>
                  <a:pt x="4239457" y="4201688"/>
                  <a:pt x="4029811" y="4185424"/>
                </a:cubicBezTo>
                <a:cubicBezTo>
                  <a:pt x="3943792" y="4178690"/>
                  <a:pt x="3857774" y="4167509"/>
                  <a:pt x="3771375" y="4169669"/>
                </a:cubicBezTo>
                <a:cubicBezTo>
                  <a:pt x="3623225" y="4173608"/>
                  <a:pt x="3474948" y="4165603"/>
                  <a:pt x="3326672" y="4167636"/>
                </a:cubicBezTo>
                <a:cubicBezTo>
                  <a:pt x="3322669" y="4168208"/>
                  <a:pt x="3318578" y="4167674"/>
                  <a:pt x="3314855" y="4166111"/>
                </a:cubicBezTo>
                <a:cubicBezTo>
                  <a:pt x="3278008" y="4140827"/>
                  <a:pt x="3237604" y="4150610"/>
                  <a:pt x="3199487" y="4157217"/>
                </a:cubicBezTo>
                <a:cubicBezTo>
                  <a:pt x="3072810" y="4179198"/>
                  <a:pt x="2946260" y="4189998"/>
                  <a:pt x="2817550" y="4172972"/>
                </a:cubicBezTo>
                <a:cubicBezTo>
                  <a:pt x="2694647" y="4155146"/>
                  <a:pt x="2569990" y="4152923"/>
                  <a:pt x="2446541" y="4166365"/>
                </a:cubicBezTo>
                <a:cubicBezTo>
                  <a:pt x="2276791" y="4186186"/>
                  <a:pt x="2107677" y="4181993"/>
                  <a:pt x="1938308" y="4166365"/>
                </a:cubicBezTo>
                <a:cubicBezTo>
                  <a:pt x="1869570" y="4160013"/>
                  <a:pt x="1799815" y="4149213"/>
                  <a:pt x="1731712" y="4165095"/>
                </a:cubicBezTo>
                <a:cubicBezTo>
                  <a:pt x="1647854" y="4184535"/>
                  <a:pt x="1564250" y="4178182"/>
                  <a:pt x="1480137" y="4173862"/>
                </a:cubicBezTo>
                <a:cubicBezTo>
                  <a:pt x="1373663" y="4168271"/>
                  <a:pt x="1267442" y="4152135"/>
                  <a:pt x="1160586" y="4164841"/>
                </a:cubicBezTo>
                <a:cubicBezTo>
                  <a:pt x="1111161" y="4170685"/>
                  <a:pt x="1062116" y="4179961"/>
                  <a:pt x="1012055" y="4177547"/>
                </a:cubicBezTo>
                <a:cubicBezTo>
                  <a:pt x="873562" y="4171194"/>
                  <a:pt x="735196" y="4163697"/>
                  <a:pt x="596449" y="4164841"/>
                </a:cubicBezTo>
                <a:cubicBezTo>
                  <a:pt x="538383" y="4165222"/>
                  <a:pt x="480699" y="4167128"/>
                  <a:pt x="422887" y="4171321"/>
                </a:cubicBezTo>
                <a:cubicBezTo>
                  <a:pt x="315015" y="4179198"/>
                  <a:pt x="207524" y="4168525"/>
                  <a:pt x="100033" y="4164714"/>
                </a:cubicBezTo>
                <a:lnTo>
                  <a:pt x="0" y="416919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500+ Crowd Cheering Pictures | Download Free Images on Unsplash">
            <a:extLst>
              <a:ext uri="{FF2B5EF4-FFF2-40B4-BE49-F238E27FC236}">
                <a16:creationId xmlns:a16="http://schemas.microsoft.com/office/drawing/2014/main" id="{0C3954AD-A125-438D-8E54-DDBB13C8F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" r="3" b="3"/>
          <a:stretch/>
        </p:blipFill>
        <p:spPr bwMode="auto">
          <a:xfrm>
            <a:off x="6621644" y="780233"/>
            <a:ext cx="5200236" cy="3526959"/>
          </a:xfrm>
          <a:custGeom>
            <a:avLst/>
            <a:gdLst/>
            <a:ahLst/>
            <a:cxnLst/>
            <a:rect l="l" t="t" r="r" b="b"/>
            <a:pathLst>
              <a:path w="6009490" h="4186171">
                <a:moveTo>
                  <a:pt x="9049" y="0"/>
                </a:moveTo>
                <a:lnTo>
                  <a:pt x="6009490" y="0"/>
                </a:lnTo>
                <a:lnTo>
                  <a:pt x="6009490" y="4168273"/>
                </a:lnTo>
                <a:lnTo>
                  <a:pt x="5803951" y="4172925"/>
                </a:lnTo>
                <a:cubicBezTo>
                  <a:pt x="5729787" y="4171950"/>
                  <a:pt x="5655658" y="4168322"/>
                  <a:pt x="5581704" y="4162045"/>
                </a:cubicBezTo>
                <a:cubicBezTo>
                  <a:pt x="5474340" y="4154041"/>
                  <a:pt x="5366086" y="4142987"/>
                  <a:pt x="5259485" y="4163316"/>
                </a:cubicBezTo>
                <a:cubicBezTo>
                  <a:pt x="5142465" y="4185805"/>
                  <a:pt x="5025571" y="4185932"/>
                  <a:pt x="4907534" y="4180215"/>
                </a:cubicBezTo>
                <a:cubicBezTo>
                  <a:pt x="4806650" y="4175387"/>
                  <a:pt x="4706147" y="4149975"/>
                  <a:pt x="4604501" y="4176784"/>
                </a:cubicBezTo>
                <a:cubicBezTo>
                  <a:pt x="4594387" y="4178258"/>
                  <a:pt x="4584082" y="4177826"/>
                  <a:pt x="4574133" y="4175514"/>
                </a:cubicBezTo>
                <a:cubicBezTo>
                  <a:pt x="4462958" y="4160140"/>
                  <a:pt x="4351020" y="4172718"/>
                  <a:pt x="4239463" y="4168398"/>
                </a:cubicBezTo>
                <a:cubicBezTo>
                  <a:pt x="4188005" y="4166365"/>
                  <a:pt x="4135530" y="4167509"/>
                  <a:pt x="4084706" y="4162045"/>
                </a:cubicBezTo>
                <a:cubicBezTo>
                  <a:pt x="3968067" y="4149594"/>
                  <a:pt x="3851682" y="4142987"/>
                  <a:pt x="3736314" y="4172337"/>
                </a:cubicBezTo>
                <a:cubicBezTo>
                  <a:pt x="3702643" y="4180253"/>
                  <a:pt x="3668235" y="4184509"/>
                  <a:pt x="3633650" y="4185043"/>
                </a:cubicBezTo>
                <a:cubicBezTo>
                  <a:pt x="3520696" y="4189109"/>
                  <a:pt x="3408122" y="4181358"/>
                  <a:pt x="3295549" y="4175005"/>
                </a:cubicBezTo>
                <a:cubicBezTo>
                  <a:pt x="3217408" y="4170558"/>
                  <a:pt x="3139394" y="4160902"/>
                  <a:pt x="3061127" y="4169034"/>
                </a:cubicBezTo>
                <a:cubicBezTo>
                  <a:pt x="3015640" y="4173735"/>
                  <a:pt x="2969772" y="4173735"/>
                  <a:pt x="2924285" y="4169034"/>
                </a:cubicBezTo>
                <a:cubicBezTo>
                  <a:pt x="2840452" y="4159212"/>
                  <a:pt x="2755870" y="4157382"/>
                  <a:pt x="2671694" y="4163570"/>
                </a:cubicBezTo>
                <a:cubicBezTo>
                  <a:pt x="2546033" y="4174370"/>
                  <a:pt x="2420500" y="4183391"/>
                  <a:pt x="2294459" y="4166238"/>
                </a:cubicBezTo>
                <a:cubicBezTo>
                  <a:pt x="2222976" y="4155006"/>
                  <a:pt x="2150298" y="4153685"/>
                  <a:pt x="2078460" y="4162300"/>
                </a:cubicBezTo>
                <a:cubicBezTo>
                  <a:pt x="1907313" y="4186314"/>
                  <a:pt x="1735785" y="4178563"/>
                  <a:pt x="1564257" y="4168653"/>
                </a:cubicBezTo>
                <a:cubicBezTo>
                  <a:pt x="1449650" y="4161918"/>
                  <a:pt x="1334536" y="4149594"/>
                  <a:pt x="1220183" y="4165857"/>
                </a:cubicBezTo>
                <a:cubicBezTo>
                  <a:pt x="1074321" y="4186186"/>
                  <a:pt x="928331" y="4179452"/>
                  <a:pt x="782087" y="4173481"/>
                </a:cubicBezTo>
                <a:cubicBezTo>
                  <a:pt x="674723" y="4169034"/>
                  <a:pt x="567232" y="4155565"/>
                  <a:pt x="459614" y="4172210"/>
                </a:cubicBezTo>
                <a:cubicBezTo>
                  <a:pt x="448535" y="4173722"/>
                  <a:pt x="437265" y="4172591"/>
                  <a:pt x="426706" y="4168907"/>
                </a:cubicBezTo>
                <a:cubicBezTo>
                  <a:pt x="385869" y="4155464"/>
                  <a:pt x="342085" y="4153660"/>
                  <a:pt x="300283" y="4163697"/>
                </a:cubicBezTo>
                <a:cubicBezTo>
                  <a:pt x="223159" y="4180596"/>
                  <a:pt x="146162" y="4187965"/>
                  <a:pt x="67640" y="4172591"/>
                </a:cubicBezTo>
                <a:lnTo>
                  <a:pt x="14015" y="4169393"/>
                </a:lnTo>
                <a:lnTo>
                  <a:pt x="28554" y="3856095"/>
                </a:lnTo>
                <a:cubicBezTo>
                  <a:pt x="30458" y="3735660"/>
                  <a:pt x="27412" y="3615306"/>
                  <a:pt x="15626" y="3495237"/>
                </a:cubicBezTo>
                <a:cubicBezTo>
                  <a:pt x="-847" y="3348740"/>
                  <a:pt x="-4304" y="3201174"/>
                  <a:pt x="5296" y="3054118"/>
                </a:cubicBezTo>
                <a:cubicBezTo>
                  <a:pt x="11786" y="2969961"/>
                  <a:pt x="18539" y="2885804"/>
                  <a:pt x="22776" y="2801522"/>
                </a:cubicBezTo>
                <a:cubicBezTo>
                  <a:pt x="28180" y="2681630"/>
                  <a:pt x="25173" y="2561524"/>
                  <a:pt x="13771" y="2442014"/>
                </a:cubicBezTo>
                <a:cubicBezTo>
                  <a:pt x="4237" y="2350879"/>
                  <a:pt x="3177" y="2259120"/>
                  <a:pt x="10593" y="2167807"/>
                </a:cubicBezTo>
                <a:cubicBezTo>
                  <a:pt x="25690" y="2012336"/>
                  <a:pt x="9931" y="1856863"/>
                  <a:pt x="5032" y="1701516"/>
                </a:cubicBezTo>
                <a:cubicBezTo>
                  <a:pt x="-3577" y="1415742"/>
                  <a:pt x="20393" y="1130095"/>
                  <a:pt x="9666" y="844320"/>
                </a:cubicBezTo>
                <a:cubicBezTo>
                  <a:pt x="3841" y="702958"/>
                  <a:pt x="16420" y="561723"/>
                  <a:pt x="9666" y="420361"/>
                </a:cubicBezTo>
                <a:cubicBezTo>
                  <a:pt x="4105" y="319805"/>
                  <a:pt x="397" y="219250"/>
                  <a:pt x="4105" y="118568"/>
                </a:cubicBezTo>
                <a:cubicBezTo>
                  <a:pt x="5164" y="91109"/>
                  <a:pt x="5826" y="63523"/>
                  <a:pt x="9534" y="3644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sketch line">
            <a:extLst>
              <a:ext uri="{FF2B5EF4-FFF2-40B4-BE49-F238E27FC236}">
                <a16:creationId xmlns:a16="http://schemas.microsoft.com/office/drawing/2014/main" id="{28C31856-6ABF-41FD-B683-B06E5FFF9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8439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01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00DF6-2A8A-475E-94CE-6DF5F9231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20.2 Vessels and Resistance: THINK-What can slow down blood flow? (mathematic, or practical)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8736B-9E42-45AA-AB47-2FA649BD2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674" y="1571625"/>
            <a:ext cx="9763125" cy="4605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Veins are called “capacitance” vessels. They have thinner walls, can stretch easily and therefore can hold a </a:t>
            </a:r>
            <a:r>
              <a:rPr lang="en-US" i="1" dirty="0"/>
              <a:t>lot-capacity.</a:t>
            </a:r>
            <a:endParaRPr lang="en-US" dirty="0"/>
          </a:p>
          <a:p>
            <a:pPr marL="0" indent="0">
              <a:buNone/>
            </a:pPr>
            <a:r>
              <a:rPr lang="en-US" b="1" u="sng" dirty="0"/>
              <a:t>Increase		Pressure			Flow</a:t>
            </a:r>
          </a:p>
          <a:p>
            <a:pPr marL="0" indent="0">
              <a:buNone/>
            </a:pPr>
            <a:r>
              <a:rPr lang="en-US" u="sng" dirty="0"/>
              <a:t>Volume 		Increase			Increase</a:t>
            </a:r>
          </a:p>
          <a:p>
            <a:pPr marL="0" indent="0">
              <a:buNone/>
            </a:pPr>
            <a:r>
              <a:rPr lang="en-US" sz="2400" u="sng" dirty="0"/>
              <a:t>Resistance/Viscosity </a:t>
            </a:r>
            <a:r>
              <a:rPr lang="en-US" u="sng" dirty="0"/>
              <a:t>	Increase			Decrease</a:t>
            </a:r>
          </a:p>
          <a:p>
            <a:pPr marL="0" indent="0">
              <a:buNone/>
            </a:pPr>
            <a:r>
              <a:rPr lang="en-US" u="sng" dirty="0"/>
              <a:t>Length		Decrease			Decrease</a:t>
            </a:r>
          </a:p>
          <a:p>
            <a:pPr marL="0" indent="0">
              <a:buNone/>
            </a:pPr>
            <a:r>
              <a:rPr lang="en-US" u="sng" dirty="0" err="1">
                <a:highlight>
                  <a:srgbClr val="00FFFF"/>
                </a:highlight>
              </a:rPr>
              <a:t>Diameter</a:t>
            </a:r>
            <a:r>
              <a:rPr lang="en-US" u="sng" dirty="0" err="1"/>
              <a:t>________Decrease_____________</a:t>
            </a:r>
            <a:r>
              <a:rPr lang="en-US" u="sng" dirty="0" err="1">
                <a:highlight>
                  <a:srgbClr val="00FFFF"/>
                </a:highlight>
              </a:rPr>
              <a:t>Increase</a:t>
            </a:r>
            <a:endParaRPr lang="en-US" u="sng" dirty="0">
              <a:highlight>
                <a:srgbClr val="00FFFF"/>
              </a:highlight>
            </a:endParaRPr>
          </a:p>
          <a:p>
            <a:pPr marL="0" indent="0">
              <a:buNone/>
            </a:pPr>
            <a:r>
              <a:rPr lang="en-US" u="sng" dirty="0"/>
              <a:t>	*remember that </a:t>
            </a:r>
            <a:r>
              <a:rPr lang="en-US" i="1" u="sng" dirty="0"/>
              <a:t>contraction</a:t>
            </a:r>
            <a:r>
              <a:rPr lang="en-US" u="sng" dirty="0"/>
              <a:t> decreases dia. </a:t>
            </a:r>
            <a:r>
              <a:rPr lang="en-US" u="sng" dirty="0">
                <a:highlight>
                  <a:srgbClr val="00FFFF"/>
                </a:highlight>
              </a:rPr>
              <a:t>&amp; </a:t>
            </a:r>
            <a:r>
              <a:rPr lang="en-US" i="1" u="sng" dirty="0">
                <a:highlight>
                  <a:srgbClr val="00FFFF"/>
                </a:highlight>
              </a:rPr>
              <a:t>relaxation</a:t>
            </a:r>
            <a:r>
              <a:rPr lang="en-US" u="sng" dirty="0">
                <a:highlight>
                  <a:srgbClr val="00FFFF"/>
                </a:highlight>
              </a:rPr>
              <a:t> increases it. </a:t>
            </a:r>
            <a:r>
              <a:rPr lang="en-US" b="1" u="sng" dirty="0"/>
              <a:t>Vascular tone is ability to contract</a:t>
            </a:r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C28E33-95D6-4893-AAD4-9961EDA69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372" y="3497923"/>
            <a:ext cx="524301" cy="8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56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15812-DE70-4752-8271-5CCF3EE39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20.3 Capillary Exchange: Filtration (OUT) and RE-absorption (IN)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5AC28-F920-45E8-A76B-E2112F462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72404"/>
          </a:xfrm>
        </p:spPr>
        <p:txBody>
          <a:bodyPr/>
          <a:lstStyle/>
          <a:p>
            <a:r>
              <a:rPr lang="en-US" dirty="0"/>
              <a:t>Movement in and out of capillaries is run by Hydrostatic P (P. of fluid in a space) and Osmotic P(you know this!)</a:t>
            </a:r>
          </a:p>
          <a:p>
            <a:r>
              <a:rPr lang="en-US" sz="2000" dirty="0"/>
              <a:t>Arterial end: Filtration			        			 Venule end-reabsorption</a:t>
            </a:r>
          </a:p>
        </p:txBody>
      </p:sp>
      <p:sp>
        <p:nvSpPr>
          <p:cNvPr id="4" name="AutoShape 2" descr="Lesson Explainer: Blood Vessels | Nagwa">
            <a:extLst>
              <a:ext uri="{FF2B5EF4-FFF2-40B4-BE49-F238E27FC236}">
                <a16:creationId xmlns:a16="http://schemas.microsoft.com/office/drawing/2014/main" id="{9079403B-62AC-413F-B8E9-210205463E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0" name="Picture 4" descr="Solved: Label the following diagram showing the forces involved wi... |  Chegg.com">
            <a:extLst>
              <a:ext uri="{FF2B5EF4-FFF2-40B4-BE49-F238E27FC236}">
                <a16:creationId xmlns:a16="http://schemas.microsoft.com/office/drawing/2014/main" id="{ECFEDD56-A4F1-4063-8328-E89FB0D42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4229" y="3045278"/>
            <a:ext cx="6890657" cy="326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654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39ED-50FB-416C-8646-51FFB717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DE2890-115D-499B-ADF6-1D5470DD5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6488" y="1351722"/>
            <a:ext cx="7011298" cy="528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00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EEB12-98DC-47B1-BE38-BB13BC2A9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		NFP</a:t>
            </a:r>
            <a:r>
              <a:rPr lang="en-US"/>
              <a:t>: is the </a:t>
            </a:r>
            <a:r>
              <a:rPr lang="en-US" dirty="0"/>
              <a:t>fluid </a:t>
            </a:r>
            <a:r>
              <a:rPr lang="en-US" b="1" dirty="0"/>
              <a:t>filtering out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		or </a:t>
            </a:r>
            <a:r>
              <a:rPr lang="en-US" b="1" dirty="0"/>
              <a:t>being reabsorbed </a:t>
            </a:r>
            <a:r>
              <a:rPr lang="en-US" dirty="0"/>
              <a:t>in here, or both?</a:t>
            </a:r>
            <a:br>
              <a:rPr lang="en-US" dirty="0"/>
            </a:br>
            <a:r>
              <a:rPr lang="en-US" dirty="0"/>
              <a:t>		</a:t>
            </a:r>
            <a:r>
              <a:rPr lang="en-US" sz="2700" b="1" dirty="0"/>
              <a:t>BCOP=Colloidal P (osmotic) and BHP=Hydrostatic P.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A3AEA4-995E-4BD2-B865-DFD3EA3CC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8829" y="1987826"/>
            <a:ext cx="10047514" cy="428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35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2D26A-818C-4017-8F8E-41C3050A2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Lab: TO DO</a:t>
            </a:r>
            <a:b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700" b="1" dirty="0"/>
              <a:t>2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items 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on Moodle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ADD059-1B7D-465A-9EFA-FACC35668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1" b="25650"/>
          <a:stretch/>
        </p:blipFill>
        <p:spPr>
          <a:xfrm>
            <a:off x="492953" y="1262324"/>
            <a:ext cx="8082631" cy="433271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11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4238C-20F7-41DD-A774-E4F12E36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2084161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</a:rPr>
              <a:t>LAB part A: </a:t>
            </a:r>
            <a:r>
              <a:rPr lang="en-US" sz="3600" b="1" dirty="0">
                <a:highlight>
                  <a:srgbClr val="FFFF00"/>
                </a:highlight>
              </a:rPr>
              <a:t>Pre-Read</a:t>
            </a:r>
            <a:r>
              <a:rPr lang="en-US" sz="3600" dirty="0"/>
              <a:t> and Submit this sheet ONLY for </a:t>
            </a:r>
            <a:br>
              <a:rPr lang="en-US" sz="3600" dirty="0"/>
            </a:br>
            <a:r>
              <a:rPr lang="en-US" sz="3600" b="1" dirty="0"/>
              <a:t>Physio Ex 5 </a:t>
            </a:r>
            <a:r>
              <a:rPr lang="en-US" sz="3600" b="1" dirty="0" err="1"/>
              <a:t>CardioVascular</a:t>
            </a:r>
            <a:r>
              <a:rPr lang="en-US" sz="3600" b="1" dirty="0"/>
              <a:t> Dynamics </a:t>
            </a:r>
            <a:br>
              <a:rPr lang="en-US" sz="3600" dirty="0"/>
            </a:br>
            <a:r>
              <a:rPr lang="en-US" sz="3600" b="1" dirty="0"/>
              <a:t>Act. 4-7 </a:t>
            </a:r>
            <a:r>
              <a:rPr lang="en-US" sz="3600" dirty="0"/>
              <a:t>and </a:t>
            </a:r>
            <a:r>
              <a:rPr lang="en-US" sz="3600" dirty="0">
                <a:highlight>
                  <a:srgbClr val="FFFF00"/>
                </a:highlight>
              </a:rPr>
              <a:t>SUBMIT this sheet </a:t>
            </a:r>
            <a:br>
              <a:rPr lang="en-US" sz="3600" dirty="0"/>
            </a:br>
            <a:r>
              <a:rPr lang="en-US" sz="3600" b="1" dirty="0">
                <a:highlight>
                  <a:srgbClr val="00FF00"/>
                </a:highlight>
              </a:rPr>
              <a:t>LAB part B</a:t>
            </a:r>
            <a:r>
              <a:rPr lang="en-US" sz="3600" b="1" dirty="0"/>
              <a:t>: </a:t>
            </a:r>
            <a:r>
              <a:rPr lang="en-US" sz="3600" dirty="0"/>
              <a:t>VIDEO and DIAGRAM labeling also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6D779-50C8-498E-92FA-313C7A8C8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7257"/>
            <a:ext cx="10515600" cy="4212772"/>
          </a:xfrm>
        </p:spPr>
        <p:txBody>
          <a:bodyPr>
            <a:normAutofit fontScale="62500" lnSpcReduction="20000"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228 Cardiovascular Dynamics Lab #5. Using </a:t>
            </a:r>
            <a:r>
              <a:rPr lang="en-US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PhysioEx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Act. 4, 5, 6 &amp; 7.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dirty="0">
                <a:effectLst/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 through this doc first. Answer and Submit these questions</a:t>
            </a:r>
            <a:endParaRPr lang="en-US" sz="2800" dirty="0">
              <a:effectLst/>
              <a:highlight>
                <a:srgbClr val="00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UcPeriod"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Pre-lab questions.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Recall that blood temp is about 100! Why? ________________________</a:t>
            </a: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Please define inversely proportional: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Please define directly proportional: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a. If 6/3=2, when you increase 3, what happens to your answer?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b. When you increase 6, what happens to your answer?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Which is A. above, </a:t>
            </a:r>
            <a:r>
              <a:rPr lang="en-US" sz="2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directly 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US" sz="2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inversely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proportional?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55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0F0B-C1DE-CAD2-E956-2E5BA35E7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4961"/>
          </a:xfrm>
        </p:spPr>
        <p:txBody>
          <a:bodyPr/>
          <a:lstStyle/>
          <a:p>
            <a:r>
              <a:rPr lang="en-US" dirty="0"/>
              <a:t>Setting up for Success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FAA150-9FB9-CD5C-4302-33E423AFFFF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230086"/>
          <a:ext cx="9808029" cy="6670520"/>
        </p:xfrm>
        <a:graphic>
          <a:graphicData uri="http://schemas.openxmlformats.org/drawingml/2006/table">
            <a:tbl>
              <a:tblPr/>
              <a:tblGrid>
                <a:gridCol w="1592756">
                  <a:extLst>
                    <a:ext uri="{9D8B030D-6E8A-4147-A177-3AD203B41FA5}">
                      <a16:colId xmlns:a16="http://schemas.microsoft.com/office/drawing/2014/main" val="1001612874"/>
                    </a:ext>
                  </a:extLst>
                </a:gridCol>
                <a:gridCol w="1676586">
                  <a:extLst>
                    <a:ext uri="{9D8B030D-6E8A-4147-A177-3AD203B41FA5}">
                      <a16:colId xmlns:a16="http://schemas.microsoft.com/office/drawing/2014/main" val="1824818149"/>
                    </a:ext>
                  </a:extLst>
                </a:gridCol>
                <a:gridCol w="6538687">
                  <a:extLst>
                    <a:ext uri="{9D8B030D-6E8A-4147-A177-3AD203B41FA5}">
                      <a16:colId xmlns:a16="http://schemas.microsoft.com/office/drawing/2014/main" val="3252961036"/>
                    </a:ext>
                  </a:extLst>
                </a:gridCol>
              </a:tblGrid>
              <a:tr h="1689462"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Week 6: October 2 and 4</a:t>
                      </a:r>
                      <a:endParaRPr lang="en-US" sz="1600">
                        <a:effectLst/>
                      </a:endParaRPr>
                    </a:p>
                    <a:p>
                      <a:pPr fontAlgn="t"/>
                      <a:br>
                        <a:rPr lang="en-US" sz="1600">
                          <a:effectLst/>
                        </a:rPr>
                      </a:b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Vessels: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Read 20. Sections 1-6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Artherosclerosis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article, osmotic exchange.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Your work on vessels is largely Anatomy and Memorization using Visible Body and the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blank diagrams.</a:t>
                      </a:r>
                      <a:endParaRPr lang="en-US" sz="1200" dirty="0">
                        <a:effectLst/>
                        <a:highlight>
                          <a:srgbClr val="FFFF00"/>
                        </a:highlight>
                      </a:endParaRPr>
                    </a:p>
                    <a:p>
                      <a:pPr fontAlgn="t"/>
                      <a:br>
                        <a:rPr lang="en-US" sz="1200" dirty="0">
                          <a:effectLst/>
                        </a:rPr>
                      </a:br>
                      <a:endParaRPr lang="en-US" sz="12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RRM 20 and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 panose="020B0604020202020204" pitchFamily="34" charset="0"/>
                        </a:rPr>
                        <a:t>NO VB Quizzes</a:t>
                      </a:r>
                      <a:endParaRPr lang="en-US" sz="1600" dirty="0">
                        <a:effectLst/>
                        <a:highlight>
                          <a:srgbClr val="00FF00"/>
                        </a:highlight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Start Vaccine/Immune System paper</a:t>
                      </a:r>
                      <a:endParaRPr lang="en-US" sz="1600" dirty="0">
                        <a:effectLst/>
                        <a:highlight>
                          <a:srgbClr val="FFFF00"/>
                        </a:highlight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 panose="020B0604020202020204" pitchFamily="34" charset="0"/>
                        </a:rPr>
                        <a:t>SKIP Case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; COVID Serology (see directions on Moodle)</a:t>
                      </a:r>
                      <a:endParaRPr lang="en-US" sz="1600" dirty="0">
                        <a:effectLst/>
                      </a:endParaRP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637517"/>
                  </a:ext>
                </a:extLst>
              </a:tr>
              <a:tr h="6980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 A: 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PhysioEx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5 Act 4-7 only.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Arial" panose="020B0604020202020204" pitchFamily="34" charset="0"/>
                        </a:rPr>
                        <a:t>PRE-READ!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 B: diagram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  <a:highlight>
                            <a:srgbClr val="00FF00"/>
                          </a:highlight>
                        </a:rPr>
                        <a:t>NO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Visible Body</a:t>
                      </a: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4891417"/>
                  </a:ext>
                </a:extLst>
              </a:tr>
              <a:tr h="1062654"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Week 7: Oct. 9 &amp; 11</a:t>
                      </a: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Lymphatic and Immunity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Read 21 Sections 1 and 2, and 22 Sections 1-4, 7.</a:t>
                      </a:r>
                      <a:endParaRPr lang="en-US" sz="1600" dirty="0">
                        <a:effectLst/>
                      </a:endParaRP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RRM 21 &amp; 22, videos and images on HIV and inflammation</a:t>
                      </a:r>
                      <a:endParaRPr lang="en-US" sz="1600">
                        <a:effectLst/>
                      </a:endParaRPr>
                    </a:p>
                    <a:p>
                      <a:pPr fontAlgn="t"/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014619"/>
                  </a:ext>
                </a:extLst>
              </a:tr>
              <a:tr h="126354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LAB: 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PhysioEx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12 Do Act. 1,3,4 only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Ch. 22 (only) Visible Body</a:t>
                      </a: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51628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55CCE13-0AE9-5366-2553-2BCB971D0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2395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1861-A7AF-D0A0-B62E-906BB6BED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From PE Lab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1E3590D5-F0F2-419C-4E37-24691AF1B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1621"/>
            <a:ext cx="10515599" cy="428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72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lowchart: Document 136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A772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Amino Neuro Frequency Therapy - ANF Therapy - Major Arteries of the Body -  The arteries are the blood vessels that deliver oxygen-rich blood from the  heart to the tissues of the">
            <a:extLst>
              <a:ext uri="{FF2B5EF4-FFF2-40B4-BE49-F238E27FC236}">
                <a16:creationId xmlns:a16="http://schemas.microsoft.com/office/drawing/2014/main" id="{20833547-D2F0-4F81-9350-1AE48058D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86225" y="639763"/>
            <a:ext cx="3317875" cy="55784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Academy of Ultrasound - Good reference image to memorize major veins of the  body. | Facebook">
            <a:extLst>
              <a:ext uri="{FF2B5EF4-FFF2-40B4-BE49-F238E27FC236}">
                <a16:creationId xmlns:a16="http://schemas.microsoft.com/office/drawing/2014/main" id="{090D44AF-99B7-4267-BB94-DB9C781033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9"/>
          <a:stretch/>
        </p:blipFill>
        <p:spPr bwMode="auto">
          <a:xfrm>
            <a:off x="7473950" y="639763"/>
            <a:ext cx="4067175" cy="55784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6DB4BA-1140-4D37-9244-D0D699227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32292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Anatomy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Please see Fig 20.24 and Fig. 20.35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KNOW MAJOR Vessels, by understanding </a:t>
            </a:r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word cues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9177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A02143-55AD-4B0B-82C4-D64F46DB7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48" b="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879ED7-3DFD-4F39-A214-60FB2D5A0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700" dirty="0"/>
              <a:t>As promised….Lab Anatomy “with video”</a:t>
            </a:r>
            <a:br>
              <a:rPr lang="en-US" sz="3700" dirty="0"/>
            </a:br>
            <a:endParaRPr lang="en-US" sz="3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1DD8E-1A81-4E89-ADAB-C043CE553CBF}"/>
              </a:ext>
            </a:extLst>
          </p:cNvPr>
          <p:cNvSpPr txBox="1"/>
          <p:nvPr/>
        </p:nvSpPr>
        <p:spPr>
          <a:xfrm>
            <a:off x="771525" y="2457450"/>
            <a:ext cx="3124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GOAL: practice location, naming and flow from sup.-inf.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What makes sense? This is learning. You do NOT NEED TO KNOW ALL VESSELS. But if I give you clues about major vessels, you should be able to decipher where it 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0454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FA6F-1FA5-4B2D-BFC0-DB05A3CE8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Anatomy B p. 1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2BF93E7-6152-45B4-ACE8-3FEEB9152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590" y="1401417"/>
            <a:ext cx="8796131" cy="4999383"/>
          </a:xfrm>
        </p:spPr>
      </p:pic>
    </p:spTree>
    <p:extLst>
      <p:ext uri="{BB962C8B-B14F-4D97-AF65-F5344CB8AC3E}">
        <p14:creationId xmlns:p14="http://schemas.microsoft.com/office/powerpoint/2010/main" val="1044835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3DD69-CD20-411C-8C74-3648541D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Anatomy B p.2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B188205-2286-47C5-8278-2B4A7C6F5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499" y="1490870"/>
            <a:ext cx="5971002" cy="5002005"/>
          </a:xfrm>
        </p:spPr>
      </p:pic>
    </p:spTree>
    <p:extLst>
      <p:ext uri="{BB962C8B-B14F-4D97-AF65-F5344CB8AC3E}">
        <p14:creationId xmlns:p14="http://schemas.microsoft.com/office/powerpoint/2010/main" val="41214162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3AC647-4D4A-4BFF-96CE-F1F8031B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33" r="-1" b="4307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FD2216-5E8C-414A-AC02-3C40E3041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YIKES! Make sense of it</a:t>
            </a:r>
          </a:p>
        </p:txBody>
      </p:sp>
    </p:spTree>
    <p:extLst>
      <p:ext uri="{BB962C8B-B14F-4D97-AF65-F5344CB8AC3E}">
        <p14:creationId xmlns:p14="http://schemas.microsoft.com/office/powerpoint/2010/main" val="3122105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114DB7-0745-46B9-B6D9-3E56E5A08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it out, spatially, from superior to inf.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4D8529-A951-4B53-94DD-C8F5AE4CFA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16225" y="1510748"/>
            <a:ext cx="5181599" cy="5247861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7EAD8C-EEF3-4495-A9B3-E512024E2C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411357"/>
            <a:ext cx="5181600" cy="508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59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1F660-3C1A-4BD4-96BE-2A78A2E8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makes sense given your knowledge of Anatomical Language?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EDE7D1-A71D-4F36-9505-B9D86E3D7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114" y="1610138"/>
            <a:ext cx="8975034" cy="5128591"/>
          </a:xfrm>
        </p:spPr>
      </p:pic>
    </p:spTree>
    <p:extLst>
      <p:ext uri="{BB962C8B-B14F-4D97-AF65-F5344CB8AC3E}">
        <p14:creationId xmlns:p14="http://schemas.microsoft.com/office/powerpoint/2010/main" val="19894513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632EA-7E3C-4D7B-A945-67075456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198784"/>
            <a:ext cx="6002110" cy="15823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 dirty="0"/>
              <a:t>For example: </a:t>
            </a:r>
            <a:br>
              <a:rPr lang="en-US" sz="3100" dirty="0"/>
            </a:br>
            <a:r>
              <a:rPr lang="en-US" sz="3100" dirty="0"/>
              <a:t>Note the top-down “flow”.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A69657-7C39-48CE-AE70-CD690A398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1470992"/>
            <a:ext cx="5822537" cy="5108712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effectLst/>
              </a:rPr>
              <a:t>Veins: Use Part 1: </a:t>
            </a:r>
            <a:r>
              <a:rPr lang="en-US" sz="2000" u="none" strike="noStrike" dirty="0">
                <a:effectLst/>
                <a:hlinkClick r:id="rId2"/>
              </a:rPr>
              <a:t>https://www.youtube.com/watch?v=sI6yXy3u2sI</a:t>
            </a:r>
            <a:r>
              <a:rPr lang="en-US" sz="2000" dirty="0">
                <a:effectLst/>
              </a:rPr>
              <a:t> and </a:t>
            </a:r>
            <a:r>
              <a:rPr lang="en-US" sz="2000" b="1" dirty="0">
                <a:effectLst/>
              </a:rPr>
              <a:t>Part II </a:t>
            </a:r>
            <a:r>
              <a:rPr lang="en-US" sz="2000" u="none" strike="noStrike" dirty="0">
                <a:effectLst/>
                <a:hlinkClick r:id="rId3"/>
              </a:rPr>
              <a:t>https://www.youtube.com/watch?v=ZQd73stLZl8</a:t>
            </a:r>
            <a:r>
              <a:rPr lang="en-US" sz="2000" b="1" dirty="0">
                <a:effectLst/>
              </a:rPr>
              <a:t> </a:t>
            </a:r>
          </a:p>
          <a:p>
            <a:pPr marR="0" lvl="0"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effectLst/>
              </a:rPr>
              <a:t>(or search “Veins of the Body video”) to compare and to learn the veins. Think: “Veins Drain” + “Arteries Away” (from heart)</a:t>
            </a:r>
            <a:endParaRPr lang="en-US" sz="2000" dirty="0">
              <a:effectLst/>
            </a:endParaRP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effectLst/>
              </a:rPr>
              <a:t>Find the similarities and patterns to help you learn only these:</a:t>
            </a:r>
            <a:endParaRPr lang="en-US" sz="2000" dirty="0">
              <a:effectLst/>
            </a:endParaRP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Superior Vena (means vein) Cava (2 branches become 1 as they move to the heart) </a:t>
            </a: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	R and L Brachiocephalic Vein</a:t>
            </a: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		Subclavian Vein</a:t>
            </a: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	Internal  and external jugular veins</a:t>
            </a:r>
          </a:p>
          <a:p>
            <a:pPr marR="0"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</a:rPr>
              <a:t>Axillary </a:t>
            </a:r>
            <a:r>
              <a:rPr lang="en-US" sz="2000" dirty="0" err="1">
                <a:effectLst/>
              </a:rPr>
              <a:t>Vein</a:t>
            </a:r>
            <a:r>
              <a:rPr lang="en-US" sz="2000" dirty="0" err="1">
                <a:effectLst/>
                <a:sym typeface="Wingdings" panose="05000000000000000000" pitchFamily="2" charset="2"/>
              </a:rPr>
              <a:t>Brachial</a:t>
            </a:r>
            <a:r>
              <a:rPr lang="en-US" sz="2000" dirty="0">
                <a:effectLst/>
                <a:sym typeface="Wingdings" panose="05000000000000000000" pitchFamily="2" charset="2"/>
              </a:rPr>
              <a:t> </a:t>
            </a:r>
            <a:r>
              <a:rPr lang="en-US" sz="2000" dirty="0">
                <a:effectLst/>
                <a:highlight>
                  <a:srgbClr val="FFFF00"/>
                </a:highlight>
                <a:sym typeface="Wingdings" panose="05000000000000000000" pitchFamily="2" charset="2"/>
              </a:rPr>
              <a:t>OR </a:t>
            </a:r>
            <a:r>
              <a:rPr lang="en-US" sz="2000" dirty="0">
                <a:effectLst/>
              </a:rPr>
              <a:t>Basilic –&gt;Median </a:t>
            </a:r>
            <a:r>
              <a:rPr lang="en-US" sz="2000" dirty="0">
                <a:effectLst/>
                <a:highlight>
                  <a:srgbClr val="FFFF00"/>
                </a:highlight>
              </a:rPr>
              <a:t>cubital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DD133E-2FF5-4FF4-B1A8-2A2DD5A6B1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" r="12443"/>
          <a:stretch/>
        </p:blipFill>
        <p:spPr bwMode="auto">
          <a:xfrm>
            <a:off x="6838789" y="10"/>
            <a:ext cx="535321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7050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6B4CE-7877-4979-8A05-DD951ABDE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Anatomy B p.3. </a:t>
            </a:r>
            <a:br>
              <a:rPr lang="en-US" dirty="0"/>
            </a:br>
            <a:r>
              <a:rPr lang="en-US" dirty="0"/>
              <a:t>SKIP as a reward for paying attention.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FFE6310D-DD06-42F0-B9B1-C72BB6C04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257" y="1554389"/>
            <a:ext cx="6941300" cy="4622574"/>
          </a:xfrm>
        </p:spPr>
      </p:pic>
    </p:spTree>
    <p:extLst>
      <p:ext uri="{BB962C8B-B14F-4D97-AF65-F5344CB8AC3E}">
        <p14:creationId xmlns:p14="http://schemas.microsoft.com/office/powerpoint/2010/main" val="241024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40584E-60C1-779A-90F7-FA7E80BD7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Immunity Science Summaries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9E4CC5-03F4-493E-0D31-511BC0A8D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3435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HYBRID CLASS</a:t>
            </a:r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131BBE3E-6B60-EEA6-CAE4-9E281934D2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405744"/>
            <a:ext cx="5768975" cy="322901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B7FABD-9AE1-D4F8-2065-56A811801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06287"/>
            <a:ext cx="5183188" cy="52251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ONLINE CLASS</a:t>
            </a:r>
          </a:p>
        </p:txBody>
      </p: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CEC0B9FF-BB2A-257E-62EC-D586B69788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86000"/>
            <a:ext cx="5768974" cy="3393477"/>
          </a:xfrm>
        </p:spPr>
      </p:pic>
    </p:spTree>
    <p:extLst>
      <p:ext uri="{BB962C8B-B14F-4D97-AF65-F5344CB8AC3E}">
        <p14:creationId xmlns:p14="http://schemas.microsoft.com/office/powerpoint/2010/main" val="9972411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DEF5-4036-4D6A-AAE4-B1294355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Anatomy B p.4</a:t>
            </a:r>
          </a:p>
        </p:txBody>
      </p:sp>
      <p:pic>
        <p:nvPicPr>
          <p:cNvPr id="5" name="Content Placeholder 4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23061F7F-A362-4173-BA48-22C760FCB7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100" y="1825625"/>
            <a:ext cx="4501799" cy="4351338"/>
          </a:xfrm>
        </p:spPr>
      </p:pic>
    </p:spTree>
    <p:extLst>
      <p:ext uri="{BB962C8B-B14F-4D97-AF65-F5344CB8AC3E}">
        <p14:creationId xmlns:p14="http://schemas.microsoft.com/office/powerpoint/2010/main" val="24366729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0F0B-C1DE-CAD2-E956-2E5BA35E7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4961"/>
          </a:xfrm>
        </p:spPr>
        <p:txBody>
          <a:bodyPr/>
          <a:lstStyle/>
          <a:p>
            <a:r>
              <a:rPr lang="en-US" dirty="0"/>
              <a:t>Setting up for Success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FAA150-9FB9-CD5C-4302-33E423AFFF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6210883"/>
              </p:ext>
            </p:extLst>
          </p:nvPr>
        </p:nvGraphicFramePr>
        <p:xfrm>
          <a:off x="838200" y="1230086"/>
          <a:ext cx="9808029" cy="6670520"/>
        </p:xfrm>
        <a:graphic>
          <a:graphicData uri="http://schemas.openxmlformats.org/drawingml/2006/table">
            <a:tbl>
              <a:tblPr/>
              <a:tblGrid>
                <a:gridCol w="1592756">
                  <a:extLst>
                    <a:ext uri="{9D8B030D-6E8A-4147-A177-3AD203B41FA5}">
                      <a16:colId xmlns:a16="http://schemas.microsoft.com/office/drawing/2014/main" val="1001612874"/>
                    </a:ext>
                  </a:extLst>
                </a:gridCol>
                <a:gridCol w="1676586">
                  <a:extLst>
                    <a:ext uri="{9D8B030D-6E8A-4147-A177-3AD203B41FA5}">
                      <a16:colId xmlns:a16="http://schemas.microsoft.com/office/drawing/2014/main" val="1824818149"/>
                    </a:ext>
                  </a:extLst>
                </a:gridCol>
                <a:gridCol w="6538687">
                  <a:extLst>
                    <a:ext uri="{9D8B030D-6E8A-4147-A177-3AD203B41FA5}">
                      <a16:colId xmlns:a16="http://schemas.microsoft.com/office/drawing/2014/main" val="3252961036"/>
                    </a:ext>
                  </a:extLst>
                </a:gridCol>
              </a:tblGrid>
              <a:tr h="1689462"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Week 6: October 2 and 4</a:t>
                      </a:r>
                      <a:endParaRPr lang="en-US" sz="1600">
                        <a:effectLst/>
                      </a:endParaRPr>
                    </a:p>
                    <a:p>
                      <a:pPr fontAlgn="t"/>
                      <a:br>
                        <a:rPr lang="en-US" sz="1600">
                          <a:effectLst/>
                        </a:rPr>
                      </a:b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Vessels: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Read 20. Sections 1-6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Artherosclerosis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article, osmotic exchange.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Your work on vessels is largely Anatomy and Memorization using Visible Body and the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blank diagrams.</a:t>
                      </a:r>
                      <a:endParaRPr lang="en-US" sz="1200" dirty="0">
                        <a:effectLst/>
                        <a:highlight>
                          <a:srgbClr val="FFFF00"/>
                        </a:highlight>
                      </a:endParaRPr>
                    </a:p>
                    <a:p>
                      <a:pPr fontAlgn="t"/>
                      <a:br>
                        <a:rPr lang="en-US" sz="1200" dirty="0">
                          <a:effectLst/>
                        </a:rPr>
                      </a:br>
                      <a:endParaRPr lang="en-US" sz="12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RRM 20 and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 panose="020B0604020202020204" pitchFamily="34" charset="0"/>
                        </a:rPr>
                        <a:t>NO VB Quizzes</a:t>
                      </a:r>
                      <a:endParaRPr lang="en-US" sz="1600" dirty="0">
                        <a:effectLst/>
                        <a:highlight>
                          <a:srgbClr val="00FF00"/>
                        </a:highlight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Start Vaccine/Immune System paper</a:t>
                      </a:r>
                      <a:endParaRPr lang="en-US" sz="1600" dirty="0">
                        <a:effectLst/>
                        <a:highlight>
                          <a:srgbClr val="FFFF00"/>
                        </a:highlight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 panose="020B0604020202020204" pitchFamily="34" charset="0"/>
                        </a:rPr>
                        <a:t>SKIP Case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; COVID Serology (see directions on Moodle)</a:t>
                      </a:r>
                      <a:endParaRPr lang="en-US" sz="1600" dirty="0">
                        <a:effectLst/>
                      </a:endParaRP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637517"/>
                  </a:ext>
                </a:extLst>
              </a:tr>
              <a:tr h="6980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 A: 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PhysioEx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5 Act 4-7 only.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Arial" panose="020B0604020202020204" pitchFamily="34" charset="0"/>
                        </a:rPr>
                        <a:t>PRE-READ!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 B: diagram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  <a:highlight>
                            <a:srgbClr val="00FF00"/>
                          </a:highlight>
                        </a:rPr>
                        <a:t>NO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Visible Body</a:t>
                      </a: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4891417"/>
                  </a:ext>
                </a:extLst>
              </a:tr>
              <a:tr h="1062654"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Week 7: Oct. 9 &amp; 11</a:t>
                      </a: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Lymphatic and Immunity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Read 21 Sections 1 and 2, and 22 Sections 1-4, 7.</a:t>
                      </a:r>
                      <a:endParaRPr lang="en-US" sz="1600" dirty="0">
                        <a:effectLst/>
                      </a:endParaRP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RRM 21 &amp; 22, videos and images on HIV and inflammation</a:t>
                      </a:r>
                      <a:endParaRPr lang="en-US" sz="1600">
                        <a:effectLst/>
                      </a:endParaRPr>
                    </a:p>
                    <a:p>
                      <a:pPr fontAlgn="t"/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br>
                        <a:rPr lang="en-US" sz="1600">
                          <a:effectLst/>
                        </a:rPr>
                      </a:br>
                      <a:endParaRPr lang="en-US" sz="160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014619"/>
                  </a:ext>
                </a:extLst>
              </a:tr>
              <a:tr h="126354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LAB: 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PhysioEx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12 Do Act. 1,3,4 only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600" dirty="0">
                          <a:effectLst/>
                        </a:rPr>
                      </a:b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Ch. 22 (only) Visible Body</a:t>
                      </a:r>
                    </a:p>
                    <a:p>
                      <a:pPr fontAlgn="t"/>
                      <a:br>
                        <a:rPr lang="en-US" sz="1600" dirty="0">
                          <a:effectLst/>
                        </a:rPr>
                      </a:br>
                      <a:endParaRPr lang="en-US" sz="1600" dirty="0">
                        <a:effectLst/>
                      </a:endParaRPr>
                    </a:p>
                  </a:txBody>
                  <a:tcPr marL="41335" marR="41335" marT="41335" marB="4133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51628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55CCE13-0AE9-5366-2553-2BCB971D0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44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B962CF-61A3-4EF9-94F6-7C59B0329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1D2A1-B339-41B1-9D83-AF0F6BCF2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337"/>
            <a:ext cx="6797405" cy="16514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Distinctions: HR, BP, pulse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76238-BBC0-410A-A257-2B69C0007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7384" y="1779104"/>
            <a:ext cx="7208222" cy="467139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Heart rate</a:t>
            </a:r>
            <a:r>
              <a:rPr lang="en-US" sz="2000" dirty="0"/>
              <a:t>=beats per minute (bpm)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>
                <a:highlight>
                  <a:srgbClr val="00FFFF"/>
                </a:highlight>
              </a:rPr>
              <a:t>Pulse=HR </a:t>
            </a:r>
            <a:r>
              <a:rPr lang="en-US" sz="2000" dirty="0">
                <a:highlight>
                  <a:srgbClr val="00FFFF"/>
                </a:highlight>
              </a:rPr>
              <a:t>in bpm, via radial artery wrist or </a:t>
            </a:r>
          </a:p>
          <a:p>
            <a:r>
              <a:rPr lang="en-US" sz="2000" dirty="0">
                <a:highlight>
                  <a:srgbClr val="00FFFF"/>
                </a:highlight>
              </a:rPr>
              <a:t>	carotid artery in neck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BP=Blood pressure </a:t>
            </a:r>
            <a:r>
              <a:rPr lang="en-US" sz="2000" dirty="0"/>
              <a:t>or pressure in the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120/80mmHg is normal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>
                <a:highlight>
                  <a:srgbClr val="00FFFF"/>
                </a:highlight>
              </a:rPr>
              <a:t>Systole</a:t>
            </a:r>
            <a:r>
              <a:rPr lang="en-US" sz="2000" dirty="0">
                <a:highlight>
                  <a:srgbClr val="00FFFF"/>
                </a:highlight>
              </a:rPr>
              <a:t>=P. of blood on vessels, </a:t>
            </a:r>
            <a:r>
              <a:rPr lang="en-US" sz="2000" dirty="0"/>
              <a:t>when </a:t>
            </a:r>
          </a:p>
          <a:p>
            <a:r>
              <a:rPr lang="en-US" sz="2000" dirty="0"/>
              <a:t>	blood into arteries (heart contracting)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Diastole</a:t>
            </a:r>
            <a:r>
              <a:rPr lang="en-US" sz="2000" dirty="0"/>
              <a:t>=P. when heart relaxes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C9672CB-B5BA-4C23-9F8A-6D1936C58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03428" y="0"/>
            <a:ext cx="2240101" cy="359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42E1C37-721A-4D76-91E6-8CA7A5DC09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7878" y="3786345"/>
            <a:ext cx="4773576" cy="2992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8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39ED-50FB-416C-8646-51FFB717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DE2890-115D-499B-ADF6-1D5470DD5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6488" y="1351722"/>
            <a:ext cx="7011298" cy="528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46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7D9D36D6-2AC5-46A1-A849-4C82D5264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C0ADFF-B2DB-6629-12E9-CAAF9332C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4955" y="552182"/>
            <a:ext cx="5998840" cy="334313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 dirty="0"/>
              <a:t>Pulse points</a:t>
            </a:r>
            <a:r>
              <a:rPr lang="en-US" sz="5200" dirty="0"/>
              <a:t>: you already know many of these </a:t>
            </a:r>
            <a:r>
              <a:rPr lang="en-US" sz="5200" i="1" u="sng" dirty="0"/>
              <a:t>arteries.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AD436D-4F3E-4AE9-BF49-060F4600E7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" r="-3" b="-3"/>
          <a:stretch/>
        </p:blipFill>
        <p:spPr bwMode="auto">
          <a:xfrm>
            <a:off x="20" y="10"/>
            <a:ext cx="499298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793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C51A2-069A-EA8B-F8C7-653D6165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A7865-0C8E-EA05-9697-74485FB1E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4B6901-41C4-ED0A-F6E4-873119FB3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6551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FAD7-2A1F-1DD2-FECC-46F0897A8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Compliance: Vessels act differently than Heart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FB274-AC03-387D-69E9-69CD19B84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en-US" b="1" dirty="0"/>
              <a:t>ability of a compartment to expand to accommodate increased content. </a:t>
            </a:r>
            <a:r>
              <a:rPr lang="en-US" b="1" i="1" dirty="0"/>
              <a:t>Vasoconstriction and Vasodilation can change rapidly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i="1" u="sng" dirty="0"/>
              <a:t>If an artery is compliant it can expand to accommodate surges in blood flow, while keeping BP (and resistance) consistent. </a:t>
            </a:r>
          </a:p>
          <a:p>
            <a:pPr lvl="2"/>
            <a:r>
              <a:rPr lang="en-US" dirty="0"/>
              <a:t>(Amazing, no?)</a:t>
            </a:r>
          </a:p>
          <a:p>
            <a:endParaRPr lang="en-US" i="1" dirty="0"/>
          </a:p>
          <a:p>
            <a:r>
              <a:rPr lang="en-US" b="1" i="1" dirty="0"/>
              <a:t>Veins</a:t>
            </a:r>
            <a:r>
              <a:rPr lang="en-US" i="1" dirty="0"/>
              <a:t> are more compliant than arteries.</a:t>
            </a:r>
          </a:p>
          <a:p>
            <a:r>
              <a:rPr lang="en-US" b="1" i="1" dirty="0"/>
              <a:t>Athero</a:t>
            </a:r>
            <a:r>
              <a:rPr lang="en-US" i="1" dirty="0"/>
              <a:t>sclerosis decreases compliance.</a:t>
            </a:r>
          </a:p>
        </p:txBody>
      </p:sp>
    </p:spTree>
    <p:extLst>
      <p:ext uri="{BB962C8B-B14F-4D97-AF65-F5344CB8AC3E}">
        <p14:creationId xmlns:p14="http://schemas.microsoft.com/office/powerpoint/2010/main" val="2965573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4F6FD4-933F-460E-852C-436363D42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4884" y="211873"/>
            <a:ext cx="4370504" cy="6166625"/>
          </a:xfrm>
        </p:spPr>
        <p:txBody>
          <a:bodyPr>
            <a:normAutofit/>
          </a:bodyPr>
          <a:lstStyle/>
          <a:p>
            <a:r>
              <a:rPr lang="en-US" dirty="0"/>
              <a:t>Arteries (smaller lumens, thicker walls) versus Veins (Large lumens and thinner walls)</a:t>
            </a:r>
          </a:p>
          <a:p>
            <a:r>
              <a:rPr lang="en-US" dirty="0"/>
              <a:t>Veins have muscles around exterior-COOL! –to move blood against gravity.</a:t>
            </a:r>
          </a:p>
          <a:p>
            <a:r>
              <a:rPr lang="en-US" dirty="0"/>
              <a:t>Note diff. between “Constrict” and “relax”</a:t>
            </a:r>
          </a:p>
          <a:p>
            <a:endParaRPr lang="en-US" dirty="0"/>
          </a:p>
        </p:txBody>
      </p:sp>
      <p:pic>
        <p:nvPicPr>
          <p:cNvPr id="2050" name="Picture 2" descr="Blood Vessel Lumen High Resolution Stock Photography and Images - Alamy">
            <a:extLst>
              <a:ext uri="{FF2B5EF4-FFF2-40B4-BE49-F238E27FC236}">
                <a16:creationId xmlns:a16="http://schemas.microsoft.com/office/drawing/2014/main" id="{EC0EF228-33C3-41C8-BC6F-9B1A0DC3A9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56"/>
          <a:stretch/>
        </p:blipFill>
        <p:spPr bwMode="auto">
          <a:xfrm>
            <a:off x="390292" y="2467131"/>
            <a:ext cx="6145096" cy="3249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948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1356</TotalTime>
  <Words>1239</Words>
  <Application>Microsoft Office PowerPoint</Application>
  <PresentationFormat>Widescreen</PresentationFormat>
  <Paragraphs>146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Times New Roman</vt:lpstr>
      <vt:lpstr>Wingdings</vt:lpstr>
      <vt:lpstr>office theme</vt:lpstr>
      <vt:lpstr>LAB Vessels, Ch. 20</vt:lpstr>
      <vt:lpstr>Setting up for Success</vt:lpstr>
      <vt:lpstr>Immunity Science Summaries</vt:lpstr>
      <vt:lpstr>Distinctions: HR, BP, pulse</vt:lpstr>
      <vt:lpstr>Pressure</vt:lpstr>
      <vt:lpstr>Pulse points: you already know many of these arteries.</vt:lpstr>
      <vt:lpstr>PowerPoint Presentation</vt:lpstr>
      <vt:lpstr>Compliance: Vessels act differently than Heart</vt:lpstr>
      <vt:lpstr>PowerPoint Presentation</vt:lpstr>
      <vt:lpstr>Tunicas: Capillaries only have one (intima)</vt:lpstr>
      <vt:lpstr>20.1</vt:lpstr>
      <vt:lpstr>20.1</vt:lpstr>
      <vt:lpstr>NEW 20.2. Blood Flow, BP and Resistance I know you’ve got this. Don’t complicate it. </vt:lpstr>
      <vt:lpstr>20.2 Vessels and Resistance: THINK-What can slow down blood flow? (mathematic, or practical)</vt:lpstr>
      <vt:lpstr>20.3 Capillary Exchange: Filtration (OUT) and RE-absorption (IN) </vt:lpstr>
      <vt:lpstr>Pressure</vt:lpstr>
      <vt:lpstr>  NFP: is the fluid filtering out,    or being reabsorbed in here, or both?   BCOP=Colloidal P (osmotic) and BHP=Hydrostatic P.</vt:lpstr>
      <vt:lpstr>Lab: TO DO  2 items on Moodle</vt:lpstr>
      <vt:lpstr>LAB part A: Pre-Read and Submit this sheet ONLY for  Physio Ex 5 CardioVascular Dynamics  Act. 4-7 and SUBMIT this sheet  LAB part B: VIDEO and DIAGRAM labeling also</vt:lpstr>
      <vt:lpstr>From PE Lab</vt:lpstr>
      <vt:lpstr>Anatomy Please see Fig 20.24 and Fig. 20.35 KNOW MAJOR Vessels, by understanding word cues.</vt:lpstr>
      <vt:lpstr>As promised….Lab Anatomy “with video” </vt:lpstr>
      <vt:lpstr>Lab Anatomy B p. 1</vt:lpstr>
      <vt:lpstr>Lab Anatomy B p.2</vt:lpstr>
      <vt:lpstr>YIKES! Make sense of it</vt:lpstr>
      <vt:lpstr>Drawing it out, spatially, from superior to inf.</vt:lpstr>
      <vt:lpstr>What makes sense given your knowledge of Anatomical Language?</vt:lpstr>
      <vt:lpstr>For example:  Note the top-down “flow”. </vt:lpstr>
      <vt:lpstr>Lab Anatomy B p.3.  SKIP as a reward for paying attention.</vt:lpstr>
      <vt:lpstr>Lab Anatomy B p.4</vt:lpstr>
      <vt:lpstr>Setting up for Success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Tamara Coleman</dc:creator>
  <cp:lastModifiedBy>Tammy Coleman</cp:lastModifiedBy>
  <cp:revision>76</cp:revision>
  <dcterms:created xsi:type="dcterms:W3CDTF">2021-09-25T17:27:03Z</dcterms:created>
  <dcterms:modified xsi:type="dcterms:W3CDTF">2023-10-04T13:39:41Z</dcterms:modified>
</cp:coreProperties>
</file>

<file path=docProps/thumbnail.jpeg>
</file>